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A96895-425D-446B-AC2D-827E70AD1CCC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79460D-7748-4ADA-B656-5A6A8573C65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044839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7661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778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95407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2233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0469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2949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6382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264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14626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0870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9298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8E359-77FE-4641-B23D-F88FA2D468E3}" type="datetimeFigureOut">
              <a:rPr lang="he-IL" smtClean="0"/>
              <a:pPr/>
              <a:t>כ"ב/תשרי/תשע"ז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B41C4-7809-4BF8-9F96-AB6CB31F40A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1798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05961" y="93801"/>
            <a:ext cx="86600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الْعَدَدُ والْمَعْدودُ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" y="895211"/>
            <a:ext cx="9140944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400" b="1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الْعَدَدُ:هو</a:t>
            </a:r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اسم يدل على عدد اسم معين يسمى </a:t>
            </a:r>
          </a:p>
          <a:p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المعدود، كعدد أشخاص أو عدد حيوانات أو عدد نباتات  .... الخ</a:t>
            </a:r>
          </a:p>
          <a:p>
            <a:r>
              <a:rPr lang="ar-S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SA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 معي أربعة أقلام </a:t>
            </a:r>
          </a:p>
          <a:p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كلمة (</a:t>
            </a:r>
            <a:r>
              <a:rPr lang="ar-SA" sz="44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أربعة</a:t>
            </a:r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)هي العدد ـــ كلمة (</a:t>
            </a:r>
            <a:r>
              <a:rPr lang="ar-SA" sz="44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أقلام</a:t>
            </a:r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هي المعدود</a:t>
            </a:r>
            <a:endParaRPr lang="ar-SA" sz="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ar-SA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71500" indent="-571500">
              <a:buFont typeface="Arial" charset="0"/>
              <a:buChar char="•"/>
            </a:pPr>
            <a:r>
              <a:rPr lang="ar-SA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اشتريْتُ ثلاثةَ كتبٍ</a:t>
            </a:r>
          </a:p>
          <a:p>
            <a:pPr marL="571500" indent="-571500">
              <a:buFont typeface="Arial" charset="0"/>
              <a:buChar char="•"/>
            </a:pPr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كلمة(</a:t>
            </a:r>
            <a:r>
              <a:rPr lang="ar-SA" sz="44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ثلاثة</a:t>
            </a:r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هي العدد ــ كلمة(</a:t>
            </a:r>
            <a:r>
              <a:rPr lang="ar-SA" sz="44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كتب</a:t>
            </a:r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هي المعدود</a:t>
            </a:r>
            <a:endParaRPr lang="ar-SA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5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6200" y="260648"/>
            <a:ext cx="8943846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العددان 1 و 2 يوافقان المعدود في التذكير </a:t>
            </a:r>
            <a:r>
              <a:rPr lang="ar-SA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والتانيث</a:t>
            </a:r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  <a:p>
            <a:endParaRPr lang="ar-S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أي: اذا كان المعدود مذكرا يكون العدد 1و2 مذكرين .</a:t>
            </a:r>
          </a:p>
          <a:p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واذا كان المعدود مؤنثا يكون العدد 1و2 مؤنثين أيضا</a:t>
            </a:r>
          </a:p>
          <a:p>
            <a:endParaRPr lang="ar-S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71500" indent="-571500">
              <a:buFont typeface="Arial" charset="0"/>
              <a:buChar char="•"/>
            </a:pPr>
            <a:r>
              <a:rPr lang="ar-SA" sz="40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قرأت كتابا واحدا</a:t>
            </a:r>
          </a:p>
          <a:p>
            <a:pPr marL="571500" indent="-571500">
              <a:buFont typeface="Arial" charset="0"/>
              <a:buChar char="•"/>
            </a:pPr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المعدود هو(كتابا) وهو مذكر، لذلك جاء العدد (واحدا) مذكرا أيضا .</a:t>
            </a:r>
          </a:p>
          <a:p>
            <a:pPr marL="571500" indent="-571500">
              <a:buFont typeface="Arial" charset="0"/>
              <a:buChar char="•"/>
            </a:pPr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قرأت قصة واحدة</a:t>
            </a:r>
          </a:p>
          <a:p>
            <a:pPr marL="571500" indent="-571500">
              <a:buFont typeface="Arial" charset="0"/>
              <a:buChar char="•"/>
            </a:pPr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المعدود هو(قصة)وهي مؤنثة، لذلك جاء العدد (واحدة) مؤنثا </a:t>
            </a:r>
            <a:endParaRPr lang="ar-SA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99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404664"/>
            <a:ext cx="8990776" cy="63401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أعد كتابة الجمل باستبدال الارقام بكلمات</a:t>
            </a:r>
          </a:p>
          <a:p>
            <a:r>
              <a:rPr lang="ar-S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1- في السيارة (1 طفل ) .</a:t>
            </a:r>
          </a:p>
          <a:p>
            <a:endParaRPr lang="ar-SA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2- (1 طالبة ) فازت بالجائزة .</a:t>
            </a:r>
          </a:p>
          <a:p>
            <a:endParaRPr lang="ar-SA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 معي ( 2 كتابان).</a:t>
            </a:r>
          </a:p>
          <a:p>
            <a:endParaRPr lang="ar-SA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4- حفظت ( 2 قصيدة) .</a:t>
            </a:r>
          </a:p>
          <a:p>
            <a:endParaRPr lang="ar-SA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920" y="1268760"/>
            <a:ext cx="405928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في السيارة طفل واحد</a:t>
            </a:r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-241722" y="2708920"/>
            <a:ext cx="3700051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ar-SA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طالبة واحدة فازت بالجائزة</a:t>
            </a:r>
          </a:p>
          <a:p>
            <a:pPr algn="ctr"/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187624" y="3901440"/>
            <a:ext cx="3892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معي كتابان اثنان</a:t>
            </a:r>
            <a:endParaRPr lang="ar-S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229200"/>
            <a:ext cx="46028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حفظت قصيدتين اثنتين</a:t>
            </a:r>
            <a:endParaRPr lang="ar-SA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592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260648"/>
            <a:ext cx="8480494" cy="6063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الاعداد من 3- 10 تخالف المعدود في التذكير والتأنيث .</a:t>
            </a:r>
          </a:p>
          <a:p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أي: اذا كان المعدود مؤنثا فان الاعداد من 3-10 تأتي مذكرة</a:t>
            </a:r>
          </a:p>
          <a:p>
            <a:endParaRPr lang="ar-SA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4000" b="1" cap="none" spc="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باع المزارع ثلاث بقرات </a:t>
            </a:r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المعدود </a:t>
            </a:r>
          </a:p>
          <a:p>
            <a:pPr algn="ctr"/>
            <a:endParaRPr lang="ar-S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هو(</a:t>
            </a:r>
            <a:r>
              <a:rPr lang="ar-SA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بقرات</a:t>
            </a:r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)ومفرده (</a:t>
            </a:r>
            <a:r>
              <a:rPr lang="ar-SA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بقرة</a:t>
            </a:r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وهي مؤنثة، لذلك جاء العدد (</a:t>
            </a:r>
            <a:r>
              <a:rPr lang="ar-SA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ثلاث</a:t>
            </a:r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مذكرا( أي مخالفا للمعدود)</a:t>
            </a:r>
            <a:endParaRPr lang="ar-SA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97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8120" y="404664"/>
            <a:ext cx="877824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اذا كان المعدود مذكرا فان الاعداد من 3-10 تأتي مؤنثة .</a:t>
            </a:r>
          </a:p>
          <a:p>
            <a:r>
              <a:rPr lang="ar-SA" sz="54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ثمن القلم سبعة </a:t>
            </a:r>
            <a:r>
              <a:rPr lang="ar-SA" sz="5400" b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شواقل</a:t>
            </a:r>
            <a:endParaRPr lang="ar-SA" sz="5400" b="1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المعدود هو(</a:t>
            </a:r>
            <a:r>
              <a:rPr lang="ar-SA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شواقل</a:t>
            </a:r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ومفرده هو(</a:t>
            </a:r>
            <a:r>
              <a:rPr lang="ar-SA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شاقل</a:t>
            </a:r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</a:p>
          <a:p>
            <a:r>
              <a:rPr lang="ar-S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وهو مذكر، لذلك جاء العدد ( </a:t>
            </a:r>
            <a:r>
              <a:rPr lang="ar-SA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سبعة</a:t>
            </a:r>
            <a:r>
              <a:rPr lang="ar-S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) مؤنثا ( أي مخالفا للمعدود )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8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107504" y="188640"/>
            <a:ext cx="8928992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أعد كتابة الجمل باستبدال الارقام بكلمات</a:t>
            </a:r>
          </a:p>
          <a:p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1-في الحقلِ(9 بقرات).</a:t>
            </a:r>
          </a:p>
          <a:p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2-العيدُ بعد(5 أيام).</a:t>
            </a:r>
          </a:p>
          <a:p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 سيعودُ بعد(4 سنوات).</a:t>
            </a:r>
          </a:p>
          <a:p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4-وصلَ خط النهاية(10 متسابقين)</a:t>
            </a:r>
          </a:p>
          <a:p>
            <a:endParaRPr lang="ar-SA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5-عملتُ لمدة(8 ساعات)</a:t>
            </a:r>
          </a:p>
          <a:p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6-حصلتُ على(7 </a:t>
            </a:r>
            <a:r>
              <a:rPr lang="ar-SA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شواقل</a:t>
            </a:r>
            <a:r>
              <a:rPr lang="ar-S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</a:p>
          <a:p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7-معي(3 أقلام).</a:t>
            </a:r>
            <a:endParaRPr lang="ar-SA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51520" y="735087"/>
            <a:ext cx="486003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في الحقل تسع بقرات</a:t>
            </a:r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95536" y="1340768"/>
            <a:ext cx="528569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العيد بعد خمسة أيام</a:t>
            </a:r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07504" y="1927578"/>
            <a:ext cx="459206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سيعود بعد أربع سنوات</a:t>
            </a:r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681536" y="3356992"/>
            <a:ext cx="621862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وصلَ خط النهاية عشرة متسابقين</a:t>
            </a:r>
            <a:endParaRPr lang="ar-SA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419944" y="3789240"/>
            <a:ext cx="43156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عملت لمدة ثماني ساعات</a:t>
            </a:r>
            <a:endParaRPr lang="ar-SA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395536" y="4497126"/>
            <a:ext cx="43678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حصلت على سبعة </a:t>
            </a:r>
            <a:r>
              <a:rPr lang="ar-SA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شواقل</a:t>
            </a:r>
            <a:endParaRPr lang="ar-SA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35184" y="5098332"/>
            <a:ext cx="564777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معي ثلاثة أقلام</a:t>
            </a:r>
            <a:endParaRPr lang="ar-SA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52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16632"/>
            <a:ext cx="9036496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أكمل الناقص بعدد مناسب في الجمل التالية</a:t>
            </a:r>
          </a:p>
          <a:p>
            <a:endParaRPr lang="ar-SA" sz="36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r-SA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1- حسام وزياد هما ولدان   ــــــــــــ</a:t>
            </a:r>
          </a:p>
          <a:p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2- سامية وعدن ومها ـ  ــــــــــــ بنات</a:t>
            </a:r>
          </a:p>
          <a:p>
            <a:r>
              <a:rPr lang="ar-SA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 صمت يوما ثم يومين، فيصبح ما صمته ــــــــــــ  أيام</a:t>
            </a:r>
          </a:p>
          <a:p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4- بحثت عن المعلومات في موسوعتين  ـــــــــــــــ</a:t>
            </a:r>
          </a:p>
          <a:p>
            <a:r>
              <a:rPr lang="ar-SA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5- كنا ثلاثة أصدقاء وانضم الينا صديقان فأصبحنا ـــــــــ    أصدقاء</a:t>
            </a:r>
          </a:p>
          <a:p>
            <a:r>
              <a:rPr lang="ar-SA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6- في الاسبوع ـــــــــــــــ ايام </a:t>
            </a:r>
          </a:p>
          <a:p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7- أسرتي تتكون من ــــــــــــ أفراد</a:t>
            </a:r>
          </a:p>
          <a:p>
            <a:r>
              <a:rPr lang="ar-SA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8- في يدي الاثنتين ـــــــــــــــــ أصابع</a:t>
            </a:r>
          </a:p>
          <a:p>
            <a:endParaRPr lang="ar-SA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98558" y="980728"/>
            <a:ext cx="12474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اثنان</a:t>
            </a:r>
            <a:endParaRPr lang="ar-S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71201" y="1605568"/>
            <a:ext cx="13901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ثلاث </a:t>
            </a:r>
            <a:endParaRPr lang="ar-S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294881" y="3711976"/>
            <a:ext cx="1330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سبعة</a:t>
            </a:r>
            <a:endParaRPr lang="he-I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259632" y="2054780"/>
            <a:ext cx="12218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ثلاثة</a:t>
            </a:r>
            <a:endParaRPr lang="he-I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475656" y="2717344"/>
            <a:ext cx="1460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اثنتين</a:t>
            </a:r>
            <a:endParaRPr lang="ar-S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180662" y="3327256"/>
            <a:ext cx="12907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خمسة</a:t>
            </a:r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724772" y="4293096"/>
            <a:ext cx="10807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ستة</a:t>
            </a:r>
            <a:endParaRPr lang="ar-S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4505963" y="4754761"/>
            <a:ext cx="1518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عشرة</a:t>
            </a:r>
            <a:endParaRPr lang="ar-SA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08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240" y="327174"/>
            <a:ext cx="9128760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الاعداد الترتيبية توافق المعدود في التذكير والتأنيث</a:t>
            </a:r>
          </a:p>
          <a:p>
            <a:r>
              <a:rPr lang="ar-SA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للمذكر نقول                       للمؤنث نقول</a:t>
            </a:r>
          </a:p>
          <a:p>
            <a:r>
              <a:rPr lang="ar-SA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الولد الاول                        </a:t>
            </a:r>
            <a:r>
              <a:rPr lang="ar-SA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البنت الاولى</a:t>
            </a:r>
          </a:p>
          <a:p>
            <a:r>
              <a:rPr lang="ar-SA" sz="40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الولد الثاني                       </a:t>
            </a:r>
            <a:r>
              <a:rPr lang="ar-SA" sz="40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البنت الثانية</a:t>
            </a:r>
          </a:p>
          <a:p>
            <a:r>
              <a:rPr lang="ar-SA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الولد الثالث                       </a:t>
            </a:r>
            <a:r>
              <a:rPr lang="ar-SA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البنت الثالثة</a:t>
            </a:r>
          </a:p>
          <a:p>
            <a:r>
              <a:rPr lang="ar-SA" sz="40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الولد الرابع                       </a:t>
            </a:r>
            <a:r>
              <a:rPr lang="ar-SA" sz="40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البنت الرابعة</a:t>
            </a:r>
          </a:p>
          <a:p>
            <a:r>
              <a:rPr lang="ar-SA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الولد الخامس                     </a:t>
            </a:r>
            <a:r>
              <a:rPr lang="ar-SA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البنت الخامسة</a:t>
            </a:r>
          </a:p>
          <a:p>
            <a:r>
              <a:rPr lang="ar-SA" sz="40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الولد السادس                     </a:t>
            </a:r>
            <a:r>
              <a:rPr lang="ar-SA" sz="40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البنت السادسة</a:t>
            </a:r>
          </a:p>
          <a:p>
            <a:r>
              <a:rPr lang="ar-SA" sz="4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الولد السابع                       </a:t>
            </a:r>
            <a:r>
              <a:rPr lang="ar-SA" sz="40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البنت السابعة</a:t>
            </a:r>
          </a:p>
          <a:p>
            <a:r>
              <a:rPr lang="ar-SA" sz="40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الولد العاشر                       </a:t>
            </a:r>
            <a:r>
              <a:rPr lang="ar-SA" sz="40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البنت العاشرة</a:t>
            </a:r>
            <a:endParaRPr lang="ar-SA" sz="4000" b="1" cap="none" spc="0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7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07504" y="332656"/>
            <a:ext cx="8712968" cy="76944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املا الفراغ في الجمل التالية</a:t>
            </a:r>
          </a:p>
          <a:p>
            <a:r>
              <a:rPr lang="ar-SA" sz="2800" dirty="0" smtClean="0"/>
              <a:t>    أنا تلميذ في الصف ــــــــــــــــــــ ، صفنا يقع في الطابق ــــــــــــــــ ، في الحصة (1) ــــــــــــــــــــــ دخل علينا المعلم(1) ــــــــــــــــــــــــ وطلب أن نخرج الكتاب(2) ـــــــــــــــــــــ وأن نفتح على الصفحة (6) ـــــــــــــــــــــ </a:t>
            </a:r>
          </a:p>
          <a:p>
            <a:endParaRPr lang="ar-SA" sz="2800" dirty="0" smtClean="0"/>
          </a:p>
          <a:p>
            <a:r>
              <a:rPr lang="ar-SA" sz="2800" dirty="0"/>
              <a:t> </a:t>
            </a:r>
            <a:r>
              <a:rPr lang="ar-SA" sz="2800" dirty="0" smtClean="0"/>
              <a:t> قرأ لنا المعلم الفقرة (3) ـــــــــــــــــــ  من الدرس (2) ـــــــــــــــــــــــ</a:t>
            </a:r>
          </a:p>
          <a:p>
            <a:r>
              <a:rPr lang="ar-SA" sz="2800" dirty="0" smtClean="0"/>
              <a:t>وطلب منا أن ننسخ السطر (8) ـــــــــــــــــــــ وأن نضع دائرة حول الكلمة (10) ـــــــــــــــــــــ .</a:t>
            </a:r>
          </a:p>
          <a:p>
            <a:endParaRPr lang="ar-SA" sz="2800" dirty="0"/>
          </a:p>
          <a:p>
            <a:r>
              <a:rPr lang="ar-SA" sz="2800" dirty="0" smtClean="0"/>
              <a:t>استغرب التلاميذ من تصرف المعلم ، فوقف التلميذ (7) ــــــــــــــــــ الذي يجلس في المقعد (4) ـــــــــــــــــــ وقال للمعلم : لماذا يا أستاذ طلبت منا أن نقرأ الفقرة (3) ــــــــــ  بدل الفقرة (1)   ـــــــــ  </a:t>
            </a:r>
          </a:p>
          <a:p>
            <a:endParaRPr lang="ar-SA" sz="2800" dirty="0" smtClean="0"/>
          </a:p>
          <a:p>
            <a:r>
              <a:rPr lang="ar-SA" sz="2800" dirty="0" smtClean="0"/>
              <a:t>فابتسم المعلم وقال : في الحصة (5) ــــــــــــــــــــــــ ستعرفون السبب .</a:t>
            </a:r>
            <a:endParaRPr lang="ar-SA" sz="2800" dirty="0"/>
          </a:p>
          <a:p>
            <a:endParaRPr lang="ar-SA" sz="2800" dirty="0" smtClean="0"/>
          </a:p>
          <a:p>
            <a:r>
              <a:rPr lang="ar-SA" sz="2800" dirty="0"/>
              <a:t> </a:t>
            </a:r>
            <a:r>
              <a:rPr lang="ar-SA" sz="2800" dirty="0" smtClean="0"/>
              <a:t> </a:t>
            </a:r>
          </a:p>
          <a:p>
            <a:r>
              <a:rPr lang="ar-SA" sz="2800" dirty="0" smtClean="0"/>
              <a:t> </a:t>
            </a:r>
          </a:p>
          <a:p>
            <a:endParaRPr lang="he-IL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491880" y="767408"/>
            <a:ext cx="25202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solidFill>
                  <a:srgbClr val="FF0000"/>
                </a:solidFill>
              </a:rPr>
              <a:t>الخامس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043608" y="767408"/>
            <a:ext cx="9361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FF0000"/>
                </a:solidFill>
              </a:rPr>
              <a:t>الثاني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012160" y="1054131"/>
            <a:ext cx="11521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/>
                </a:solidFill>
              </a:rPr>
              <a:t>الأولى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691680" y="1206224"/>
            <a:ext cx="12961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FF0000"/>
                </a:solidFill>
              </a:rPr>
              <a:t>الاول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173488" y="1566905"/>
            <a:ext cx="14401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FF0000"/>
                </a:solidFill>
              </a:rPr>
              <a:t>الثاني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23528" y="1566905"/>
            <a:ext cx="16561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/>
                </a:solidFill>
              </a:rPr>
              <a:t>السادسة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463988" y="2390121"/>
            <a:ext cx="13593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/>
                </a:solidFill>
              </a:rPr>
              <a:t>الثالثة</a:t>
            </a:r>
            <a:endParaRPr lang="he-IL" sz="3200" dirty="0">
              <a:solidFill>
                <a:schemeClr val="accent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55576" y="2431689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FF0000"/>
                </a:solidFill>
              </a:rPr>
              <a:t>الثاني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851920" y="2719029"/>
            <a:ext cx="11521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solidFill>
                  <a:srgbClr val="FF0000"/>
                </a:solidFill>
              </a:rPr>
              <a:t>الثامن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6588224" y="3284984"/>
            <a:ext cx="12961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/>
                </a:solidFill>
              </a:rPr>
              <a:t>العاشرة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1185428" y="4005064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FF0000"/>
                </a:solidFill>
              </a:rPr>
              <a:t>السابع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805340" y="4454624"/>
            <a:ext cx="15841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FF0000"/>
                </a:solidFill>
              </a:rPr>
              <a:t>الرابع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5823364" y="4975056"/>
            <a:ext cx="11249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/>
                </a:solidFill>
              </a:rPr>
              <a:t>الثالثة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311860" y="5004026"/>
            <a:ext cx="9721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/>
                </a:solidFill>
              </a:rPr>
              <a:t>الاولى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203848" y="5797232"/>
            <a:ext cx="12241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/>
                </a:solidFill>
              </a:rPr>
              <a:t>الخامسة</a:t>
            </a:r>
            <a:endParaRPr lang="he-IL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12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571</Words>
  <Application>Microsoft Office PowerPoint</Application>
  <PresentationFormat>عرض على الشاشة (3:4)‏</PresentationFormat>
  <Paragraphs>110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User</cp:lastModifiedBy>
  <cp:revision>57</cp:revision>
  <dcterms:created xsi:type="dcterms:W3CDTF">2014-01-05T09:45:00Z</dcterms:created>
  <dcterms:modified xsi:type="dcterms:W3CDTF">2016-10-24T18:54:14Z</dcterms:modified>
</cp:coreProperties>
</file>